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11C821-C260-405E-B791-CCFFBB35B60A}" v="3313" dt="2023-12-03T19:00:38.611"/>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swlx/testrepro/blob/main/wk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zswlx/testrepro/blob/main/wk2-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zswlx/testrepro/blob/main/wk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swlx/testrepro/blob/main/wk3-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swlx/testrepro/blob/main/wk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zswlx/testrepro/blob/main/wk4-SpaceX_Machine_Learning_Prediction_Part_5.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spacexdata.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zswlx/testrepro/blob/main/wk1-jupyter-labs-spacex-data-collection-api%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swlx/testrepro/blob/main/wk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Sophie </a:t>
            </a:r>
            <a:r>
              <a:rPr lang="en-US" dirty="0" err="1">
                <a:solidFill>
                  <a:schemeClr val="bg2"/>
                </a:solidFill>
                <a:latin typeface="Abadi"/>
                <a:ea typeface="SF Pro" pitchFamily="2" charset="0"/>
                <a:cs typeface="SF Pro" pitchFamily="2" charset="0"/>
              </a:rPr>
              <a:t>FamilyName</a:t>
            </a:r>
          </a:p>
          <a:p>
            <a:r>
              <a:rPr lang="en-US" dirty="0">
                <a:solidFill>
                  <a:schemeClr val="bg2"/>
                </a:solidFill>
                <a:latin typeface="Abadi"/>
                <a:ea typeface="SF Pro" pitchFamily="2" charset="0"/>
                <a:cs typeface="SF Pro" pitchFamily="2" charset="0"/>
              </a:rPr>
              <a:t>Dec 1,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51072" cy="1942435"/>
          </a:xfrm>
          <a:prstGeom prst="rect">
            <a:avLst/>
          </a:prstGeom>
        </p:spPr>
        <p:txBody>
          <a:bodyPr lIns="91440" tIns="45720" rIns="91440" bIns="45720" anchor="t"/>
          <a:lstStyle/>
          <a:p>
            <a:pPr marL="0" indent="0">
              <a:buNone/>
            </a:pPr>
            <a:r>
              <a:rPr lang="en-US" sz="2200" dirty="0">
                <a:solidFill>
                  <a:schemeClr val="accent3">
                    <a:lumMod val="25000"/>
                  </a:schemeClr>
                </a:solidFill>
                <a:latin typeface="Calibri"/>
                <a:cs typeface="Calibri"/>
              </a:rPr>
              <a:t>Please refer to the code in </a:t>
            </a:r>
            <a:r>
              <a:rPr lang="en-US" sz="2200" dirty="0" err="1">
                <a:solidFill>
                  <a:schemeClr val="accent3">
                    <a:lumMod val="25000"/>
                  </a:schemeClr>
                </a:solidFill>
                <a:latin typeface="Calibri"/>
                <a:cs typeface="Calibri"/>
              </a:rPr>
              <a:t>Githut</a:t>
            </a:r>
            <a:r>
              <a:rPr lang="en-US" sz="2200" dirty="0">
                <a:solidFill>
                  <a:schemeClr val="accent3">
                    <a:lumMod val="25000"/>
                  </a:schemeClr>
                </a:solidFill>
                <a:latin typeface="Calibri"/>
                <a:cs typeface="Calibri"/>
              </a:rPr>
              <a:t> for detail of the data Wrangling step.</a:t>
            </a:r>
            <a:endParaRPr lang="zh-CN" dirty="0">
              <a:solidFill>
                <a:schemeClr val="accent3">
                  <a:lumMod val="25000"/>
                </a:schemeClr>
              </a:solidFill>
            </a:endParaRPr>
          </a:p>
          <a:p>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ea typeface="+mn-lt"/>
                <a:cs typeface="+mn-lt"/>
                <a:hlinkClick r:id="rId3"/>
              </a:rPr>
              <a:t>testrepro/wk1-labs-jupyter-spacex-Data wrangling.ipynb at main · zswlx/testrepro (github.com)</a:t>
            </a:r>
            <a:endParaRPr lang="en-US">
              <a:cs typeface="Calibri" panose="020F0502020204030204"/>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60105" cy="2839629"/>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Please refer to the code in </a:t>
            </a:r>
            <a:r>
              <a:rPr lang="en-US" sz="2200" dirty="0" err="1">
                <a:solidFill>
                  <a:schemeClr val="accent3">
                    <a:lumMod val="25000"/>
                  </a:schemeClr>
                </a:solidFill>
                <a:ea typeface="+mn-lt"/>
                <a:cs typeface="+mn-lt"/>
              </a:rPr>
              <a:t>Githut</a:t>
            </a:r>
            <a:r>
              <a:rPr lang="en-US" sz="2200" dirty="0">
                <a:solidFill>
                  <a:schemeClr val="accent3">
                    <a:lumMod val="25000"/>
                  </a:schemeClr>
                </a:solidFill>
                <a:ea typeface="+mn-lt"/>
                <a:cs typeface="+mn-lt"/>
              </a:rPr>
              <a:t> for detail of the data Visualization step.</a:t>
            </a:r>
            <a:endParaRPr lang="zh-CN" altLang="en-US" dirty="0">
              <a:solidFill>
                <a:schemeClr val="accent3">
                  <a:lumMod val="25000"/>
                </a:schemeClr>
              </a:solidFill>
              <a:ea typeface="等线"/>
              <a:cs typeface="+mn-lt"/>
            </a:endParaRPr>
          </a:p>
          <a:p>
            <a:pPr marL="0" indent="0">
              <a:lnSpc>
                <a:spcPct val="100000"/>
              </a:lnSpc>
              <a:spcBef>
                <a:spcPts val="1400"/>
              </a:spcBef>
              <a:buNone/>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testrepro/wk2-jupyter-labs-eda-dataviz.ipynb.jupyterlite.ipynb at main · zswlx/testrepro (github.com)</a:t>
            </a:r>
            <a:endParaRPr lang="zh-CN" altLang="en-US">
              <a:solidFill>
                <a:schemeClr val="accent3">
                  <a:lumMod val="25000"/>
                </a:schemeClr>
              </a:solidFill>
              <a:ea typeface="等线"/>
              <a:cs typeface="Calibri"/>
            </a:endParaRPr>
          </a:p>
          <a:p>
            <a:pPr>
              <a:lnSpc>
                <a:spcPct val="100000"/>
              </a:lnSpc>
              <a:spcBef>
                <a:spcPts val="1400"/>
              </a:spcBef>
            </a:pPr>
            <a:endParaRPr lang="en-US" sz="2200" dirty="0">
              <a:solidFill>
                <a:schemeClr val="accent3">
                  <a:lumMod val="25000"/>
                </a:schemeClr>
              </a:solidFill>
              <a:latin typeface="Calibri"/>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ea typeface="+mn-lt"/>
                <a:cs typeface="+mn-lt"/>
                <a:hlinkClick r:id="rId3"/>
              </a:rPr>
              <a:t>testrepro/wk2-jupyter-labs-eda-sql-coursera_sqllite.ipynb at main · zswlx/testrepro (github.com)</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Summarize what map objects such as markers, circles, lines, etc. you created and added to a folium map</a:t>
            </a:r>
            <a:endParaRPr lang="zh-CN" altLang="en-US"/>
          </a:p>
          <a:p>
            <a:pPr marL="0" indent="0">
              <a:lnSpc>
                <a:spcPct val="100000"/>
              </a:lnSpc>
              <a:spcBef>
                <a:spcPts val="1400"/>
              </a:spcBef>
              <a:buNone/>
            </a:pPr>
            <a:r>
              <a:rPr lang="en-US" sz="2200" dirty="0">
                <a:solidFill>
                  <a:schemeClr val="accent3">
                    <a:lumMod val="25000"/>
                  </a:schemeClr>
                </a:solidFill>
                <a:latin typeface="Abadi"/>
              </a:rPr>
              <a:t>Explain why you added those objects</a:t>
            </a:r>
          </a:p>
          <a:p>
            <a:pPr marL="0" indent="0">
              <a:lnSpc>
                <a:spcPct val="100000"/>
              </a:lnSpc>
              <a:spcBef>
                <a:spcPts val="1400"/>
              </a:spcBef>
              <a:buNone/>
            </a:pPr>
            <a:r>
              <a:rPr lang="en-US" sz="2200" dirty="0">
                <a:solidFill>
                  <a:schemeClr val="accent3">
                    <a:lumMod val="25000"/>
                  </a:schemeClr>
                </a:solidFill>
                <a:ea typeface="+mn-lt"/>
                <a:cs typeface="+mn-lt"/>
                <a:hlinkClick r:id="rId3"/>
              </a:rPr>
              <a:t>testrepro/wk3-lab_jupyter_launch_site_location.jupyterlite.ipynb at main · zswlx/testrepro (github.com)</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Summarize what plots/graphs and interactions you have added to a dashboard</a:t>
            </a:r>
            <a:endParaRPr lang="zh-CN" altLang="en-US"/>
          </a:p>
          <a:p>
            <a:pPr marL="0" indent="0">
              <a:lnSpc>
                <a:spcPct val="100000"/>
              </a:lnSpc>
              <a:spcBef>
                <a:spcPts val="1400"/>
              </a:spcBef>
              <a:buNone/>
            </a:pPr>
            <a:r>
              <a:rPr lang="en-US" sz="2200" dirty="0">
                <a:solidFill>
                  <a:schemeClr val="accent3">
                    <a:lumMod val="25000"/>
                  </a:schemeClr>
                </a:solidFill>
                <a:latin typeface="Abadi"/>
              </a:rPr>
              <a:t>Explain why you added those plots and interactions</a:t>
            </a:r>
          </a:p>
          <a:p>
            <a:pPr marL="0" indent="0">
              <a:lnSpc>
                <a:spcPct val="100000"/>
              </a:lnSpc>
              <a:spcBef>
                <a:spcPts val="1400"/>
              </a:spcBef>
              <a:buNone/>
            </a:pPr>
            <a:r>
              <a:rPr lang="en-US" sz="2200" dirty="0">
                <a:solidFill>
                  <a:schemeClr val="accent3">
                    <a:lumMod val="25000"/>
                  </a:schemeClr>
                </a:solidFill>
                <a:ea typeface="+mn-lt"/>
                <a:cs typeface="+mn-lt"/>
                <a:hlinkClick r:id="rId3"/>
              </a:rPr>
              <a:t>testrepro/wk3-spacex_dash_app.py at main · zswlx/testrepro (github.com)</a:t>
            </a: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Summarize how you built, evaluated, improved, and found the best performing classification model</a:t>
            </a:r>
            <a:endParaRPr lang="zh-CN" altLang="en-US"/>
          </a:p>
          <a:p>
            <a:pPr marL="0" indent="0">
              <a:lnSpc>
                <a:spcPct val="100000"/>
              </a:lnSpc>
              <a:spcBef>
                <a:spcPts val="1400"/>
              </a:spcBef>
              <a:buNone/>
            </a:pPr>
            <a:r>
              <a:rPr lang="en-US" sz="2200" dirty="0">
                <a:solidFill>
                  <a:schemeClr val="accent3">
                    <a:lumMod val="25000"/>
                  </a:schemeClr>
                </a:solidFill>
                <a:latin typeface="Abadi"/>
              </a:rPr>
              <a:t>You need present your model development process using key phrases and flowchart</a:t>
            </a:r>
          </a:p>
          <a:p>
            <a:pPr marL="0" indent="0">
              <a:lnSpc>
                <a:spcPct val="100000"/>
              </a:lnSpc>
              <a:spcBef>
                <a:spcPts val="1400"/>
              </a:spcBef>
              <a:buNone/>
            </a:pPr>
            <a:r>
              <a:rPr lang="en-US" sz="2200" dirty="0">
                <a:solidFill>
                  <a:schemeClr val="accent3">
                    <a:lumMod val="25000"/>
                  </a:schemeClr>
                </a:solidFill>
                <a:ea typeface="+mn-lt"/>
                <a:cs typeface="+mn-lt"/>
                <a:hlinkClick r:id="rId3"/>
              </a:rPr>
              <a:t>testrepro/wk4-SpaceX_Machine_Learning_Prediction_Part_5.jupyterlite (1).ipynb at main · zswlx/testrepro (github.com)</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descr="图表, 散点图&#10;&#10;已自动生成说明">
            <a:extLst>
              <a:ext uri="{FF2B5EF4-FFF2-40B4-BE49-F238E27FC236}">
                <a16:creationId xmlns:a16="http://schemas.microsoft.com/office/drawing/2014/main" id="{EAAC1C0F-C145-9BB0-2536-FA6E8290BEF6}"/>
              </a:ext>
            </a:extLst>
          </p:cNvPr>
          <p:cNvPicPr>
            <a:picLocks noChangeAspect="1"/>
          </p:cNvPicPr>
          <p:nvPr/>
        </p:nvPicPr>
        <p:blipFill>
          <a:blip r:embed="rId3"/>
          <a:stretch>
            <a:fillRect/>
          </a:stretch>
        </p:blipFill>
        <p:spPr>
          <a:xfrm>
            <a:off x="3667433" y="1443933"/>
            <a:ext cx="5078361" cy="46092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图片 1" descr="图表, 散点图&#10;&#10;已自动生成说明">
            <a:extLst>
              <a:ext uri="{FF2B5EF4-FFF2-40B4-BE49-F238E27FC236}">
                <a16:creationId xmlns:a16="http://schemas.microsoft.com/office/drawing/2014/main" id="{10E511E5-8EB4-647B-7A7B-6B45E35D5849}"/>
              </a:ext>
            </a:extLst>
          </p:cNvPr>
          <p:cNvPicPr>
            <a:picLocks noChangeAspect="1"/>
          </p:cNvPicPr>
          <p:nvPr/>
        </p:nvPicPr>
        <p:blipFill>
          <a:blip r:embed="rId3"/>
          <a:stretch>
            <a:fillRect/>
          </a:stretch>
        </p:blipFill>
        <p:spPr>
          <a:xfrm>
            <a:off x="3630563" y="1378909"/>
            <a:ext cx="5029199" cy="45303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descr="图表, 条形图&#10;&#10;已自动生成说明">
            <a:extLst>
              <a:ext uri="{FF2B5EF4-FFF2-40B4-BE49-F238E27FC236}">
                <a16:creationId xmlns:a16="http://schemas.microsoft.com/office/drawing/2014/main" id="{25811B86-17EE-4CB0-AC77-8970881E59D6}"/>
              </a:ext>
            </a:extLst>
          </p:cNvPr>
          <p:cNvPicPr>
            <a:picLocks noChangeAspect="1"/>
          </p:cNvPicPr>
          <p:nvPr/>
        </p:nvPicPr>
        <p:blipFill>
          <a:blip r:embed="rId3"/>
          <a:stretch>
            <a:fillRect/>
          </a:stretch>
        </p:blipFill>
        <p:spPr>
          <a:xfrm>
            <a:off x="3224982" y="1569732"/>
            <a:ext cx="5729748" cy="42593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descr="图表, 散点图&#10;&#10;已自动生成说明">
            <a:extLst>
              <a:ext uri="{FF2B5EF4-FFF2-40B4-BE49-F238E27FC236}">
                <a16:creationId xmlns:a16="http://schemas.microsoft.com/office/drawing/2014/main" id="{2F21565D-2B4B-8C28-E69D-D31C5EBFC89A}"/>
              </a:ext>
            </a:extLst>
          </p:cNvPr>
          <p:cNvPicPr>
            <a:picLocks noChangeAspect="1"/>
          </p:cNvPicPr>
          <p:nvPr/>
        </p:nvPicPr>
        <p:blipFill>
          <a:blip r:embed="rId3"/>
          <a:stretch>
            <a:fillRect/>
          </a:stretch>
        </p:blipFill>
        <p:spPr>
          <a:xfrm>
            <a:off x="3778045" y="1450450"/>
            <a:ext cx="5041490" cy="44610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descr="图表, 散点图&#10;&#10;已自动生成说明">
            <a:extLst>
              <a:ext uri="{FF2B5EF4-FFF2-40B4-BE49-F238E27FC236}">
                <a16:creationId xmlns:a16="http://schemas.microsoft.com/office/drawing/2014/main" id="{6CE667B5-0C36-43B6-499B-0947A7037561}"/>
              </a:ext>
            </a:extLst>
          </p:cNvPr>
          <p:cNvPicPr>
            <a:picLocks noChangeAspect="1"/>
          </p:cNvPicPr>
          <p:nvPr/>
        </p:nvPicPr>
        <p:blipFill>
          <a:blip r:embed="rId3"/>
          <a:stretch>
            <a:fillRect/>
          </a:stretch>
        </p:blipFill>
        <p:spPr>
          <a:xfrm>
            <a:off x="3569110" y="1486421"/>
            <a:ext cx="5053780" cy="43890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图片 1" descr="图表, 折线图&#10;&#10;已自动生成说明">
            <a:extLst>
              <a:ext uri="{FF2B5EF4-FFF2-40B4-BE49-F238E27FC236}">
                <a16:creationId xmlns:a16="http://schemas.microsoft.com/office/drawing/2014/main" id="{0C4242BB-E8AF-8139-E659-AE10562D1A20}"/>
              </a:ext>
            </a:extLst>
          </p:cNvPr>
          <p:cNvPicPr>
            <a:picLocks noChangeAspect="1"/>
          </p:cNvPicPr>
          <p:nvPr/>
        </p:nvPicPr>
        <p:blipFill>
          <a:blip r:embed="rId3"/>
          <a:stretch>
            <a:fillRect/>
          </a:stretch>
        </p:blipFill>
        <p:spPr>
          <a:xfrm>
            <a:off x="3483078" y="1529592"/>
            <a:ext cx="5705167" cy="429042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14107" y="2009980"/>
            <a:ext cx="1769171" cy="2839629"/>
          </a:xfrm>
          <a:prstGeom prst="rect">
            <a:avLst/>
          </a:prstGeom>
        </p:spPr>
        <p:txBody>
          <a:bodyPr lIns="91440" tIns="45720" rIns="91440" bIns="45720" anchor="t">
            <a:normAutofit/>
          </a:bodyPr>
          <a:lstStyle/>
          <a:p>
            <a:pPr marL="0" indent="0">
              <a:lnSpc>
                <a:spcPct val="100000"/>
              </a:lnSpc>
              <a:spcBef>
                <a:spcPts val="1400"/>
              </a:spcBef>
              <a:buNone/>
            </a:pPr>
            <a:r>
              <a:rPr lang="en-US" altLang="zh-CN" sz="2200" dirty="0">
                <a:solidFill>
                  <a:schemeClr val="accent3">
                    <a:lumMod val="25000"/>
                  </a:schemeClr>
                </a:solidFill>
                <a:latin typeface="Abadi"/>
                <a:ea typeface="等线"/>
              </a:rPr>
              <a:t>Four Launch Sites were identified from the data, as in the right figure</a:t>
            </a:r>
            <a:endParaRPr lang="en-US" altLang="zh-CN"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图片 1" descr="图形用户界面, 文本, 应用程序&#10;&#10;已自动生成说明">
            <a:extLst>
              <a:ext uri="{FF2B5EF4-FFF2-40B4-BE49-F238E27FC236}">
                <a16:creationId xmlns:a16="http://schemas.microsoft.com/office/drawing/2014/main" id="{6FE84A0A-D9AE-8D65-9E37-74915E53F43A}"/>
              </a:ext>
            </a:extLst>
          </p:cNvPr>
          <p:cNvPicPr>
            <a:picLocks noChangeAspect="1"/>
          </p:cNvPicPr>
          <p:nvPr/>
        </p:nvPicPr>
        <p:blipFill>
          <a:blip r:embed="rId3"/>
          <a:stretch>
            <a:fillRect/>
          </a:stretch>
        </p:blipFill>
        <p:spPr>
          <a:xfrm>
            <a:off x="5934075" y="1718187"/>
            <a:ext cx="2155108" cy="33355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8268" y="2108302"/>
            <a:ext cx="9266267" cy="93462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5 records where launch sites begin with `CCA` are illustrated as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图片 1" descr="图形用户界面, 应用程序&#10;&#10;已自动生成说明">
            <a:extLst>
              <a:ext uri="{FF2B5EF4-FFF2-40B4-BE49-F238E27FC236}">
                <a16:creationId xmlns:a16="http://schemas.microsoft.com/office/drawing/2014/main" id="{E3F6E2B1-DA40-2B88-1992-FF44FB87DF37}"/>
              </a:ext>
            </a:extLst>
          </p:cNvPr>
          <p:cNvPicPr>
            <a:picLocks noChangeAspect="1"/>
          </p:cNvPicPr>
          <p:nvPr/>
        </p:nvPicPr>
        <p:blipFill>
          <a:blip r:embed="rId3"/>
          <a:stretch>
            <a:fillRect/>
          </a:stretch>
        </p:blipFill>
        <p:spPr>
          <a:xfrm>
            <a:off x="1307692" y="2975799"/>
            <a:ext cx="9257070" cy="21477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04623" y="2255786"/>
            <a:ext cx="7127751" cy="7994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of the data ends date, the total payload carried by boosters from NASA is as follow:</a:t>
            </a:r>
            <a:endParaRPr lang="zh-CN" alt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图片 1" descr="图片包含 文本&#10;&#10;已自动生成说明">
            <a:extLst>
              <a:ext uri="{FF2B5EF4-FFF2-40B4-BE49-F238E27FC236}">
                <a16:creationId xmlns:a16="http://schemas.microsoft.com/office/drawing/2014/main" id="{0C08F0B9-47AA-32CD-2090-8FD668EB34C8}"/>
              </a:ext>
            </a:extLst>
          </p:cNvPr>
          <p:cNvPicPr>
            <a:picLocks noChangeAspect="1"/>
          </p:cNvPicPr>
          <p:nvPr/>
        </p:nvPicPr>
        <p:blipFill>
          <a:blip r:embed="rId3"/>
          <a:stretch>
            <a:fillRect/>
          </a:stretch>
        </p:blipFill>
        <p:spPr>
          <a:xfrm>
            <a:off x="4878645" y="3725658"/>
            <a:ext cx="2569906" cy="7463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3720" y="1973109"/>
            <a:ext cx="5947880" cy="7625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of the data ends date, the average payload mass carried by booster version F9 v1.1 is </a:t>
            </a:r>
            <a:endParaRPr lang="zh-CN" alt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图片 1" descr="图片包含 文本&#10;&#10;已自动生成说明">
            <a:extLst>
              <a:ext uri="{FF2B5EF4-FFF2-40B4-BE49-F238E27FC236}">
                <a16:creationId xmlns:a16="http://schemas.microsoft.com/office/drawing/2014/main" id="{2E9F9ADB-6DCF-7735-0D50-927D1B1225BB}"/>
              </a:ext>
            </a:extLst>
          </p:cNvPr>
          <p:cNvPicPr>
            <a:picLocks noChangeAspect="1"/>
          </p:cNvPicPr>
          <p:nvPr/>
        </p:nvPicPr>
        <p:blipFill>
          <a:blip r:embed="rId3"/>
          <a:stretch>
            <a:fillRect/>
          </a:stretch>
        </p:blipFill>
        <p:spPr>
          <a:xfrm>
            <a:off x="4769260" y="3389057"/>
            <a:ext cx="2641190" cy="8050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7429" y="2255786"/>
            <a:ext cx="9167944" cy="55362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is: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图片 1" descr="文本&#10;&#10;已自动生成说明">
            <a:extLst>
              <a:ext uri="{FF2B5EF4-FFF2-40B4-BE49-F238E27FC236}">
                <a16:creationId xmlns:a16="http://schemas.microsoft.com/office/drawing/2014/main" id="{1B65C59A-101C-395D-C888-ACC36ADD62EA}"/>
              </a:ext>
            </a:extLst>
          </p:cNvPr>
          <p:cNvPicPr>
            <a:picLocks noChangeAspect="1"/>
          </p:cNvPicPr>
          <p:nvPr/>
        </p:nvPicPr>
        <p:blipFill>
          <a:blip r:embed="rId3"/>
          <a:stretch>
            <a:fillRect/>
          </a:stretch>
        </p:blipFill>
        <p:spPr>
          <a:xfrm>
            <a:off x="5279615" y="3775587"/>
            <a:ext cx="1632769" cy="112579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17462" y="1493786"/>
            <a:ext cx="210101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right list shows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图片 1" descr="图形用户界面, 应用程序&#10;&#10;已自动生成说明">
            <a:extLst>
              <a:ext uri="{FF2B5EF4-FFF2-40B4-BE49-F238E27FC236}">
                <a16:creationId xmlns:a16="http://schemas.microsoft.com/office/drawing/2014/main" id="{E165BDEA-8C36-DE76-58E8-9D1D4D7E54E6}"/>
              </a:ext>
            </a:extLst>
          </p:cNvPr>
          <p:cNvPicPr>
            <a:picLocks noChangeAspect="1"/>
          </p:cNvPicPr>
          <p:nvPr/>
        </p:nvPicPr>
        <p:blipFill>
          <a:blip r:embed="rId3"/>
          <a:stretch>
            <a:fillRect/>
          </a:stretch>
        </p:blipFill>
        <p:spPr>
          <a:xfrm>
            <a:off x="7144400" y="1457632"/>
            <a:ext cx="1197007" cy="46924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19513" y="1291070"/>
            <a:ext cx="10541352" cy="48499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Goal: </a:t>
            </a:r>
            <a:endParaRPr lang="zh-CN" altLang="en-US" dirty="0">
              <a:solidFill>
                <a:schemeClr val="accent3">
                  <a:lumMod val="25000"/>
                </a:schemeClr>
              </a:solidFill>
            </a:endParaRPr>
          </a:p>
          <a:p>
            <a:pPr marL="800100" indent="0">
              <a:lnSpc>
                <a:spcPct val="100000"/>
              </a:lnSpc>
              <a:spcBef>
                <a:spcPts val="1400"/>
              </a:spcBef>
              <a:buNone/>
            </a:pPr>
            <a:r>
              <a:rPr lang="en-US" sz="2200" dirty="0">
                <a:solidFill>
                  <a:schemeClr val="accent3">
                    <a:lumMod val="25000"/>
                  </a:schemeClr>
                </a:solidFill>
                <a:latin typeface="Abadi"/>
              </a:rPr>
              <a:t>To use data science to find a method in predicting if the first stage of the SpaceX Falcon 9 will land successfully</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Summary of methodologies:</a:t>
            </a:r>
            <a:endParaRPr lang="en-US" dirty="0">
              <a:solidFill>
                <a:schemeClr val="accent3">
                  <a:lumMod val="25000"/>
                </a:schemeClr>
              </a:solidFill>
              <a:latin typeface="Abadi"/>
            </a:endParaRPr>
          </a:p>
          <a:p>
            <a:pPr marL="800100" indent="0">
              <a:lnSpc>
                <a:spcPct val="100000"/>
              </a:lnSpc>
              <a:spcBef>
                <a:spcPts val="1400"/>
              </a:spcBef>
              <a:buNone/>
            </a:pPr>
            <a:r>
              <a:rPr lang="en-US" sz="2200" dirty="0">
                <a:solidFill>
                  <a:schemeClr val="accent3">
                    <a:lumMod val="25000"/>
                  </a:schemeClr>
                </a:solidFill>
                <a:latin typeface="Abadi"/>
              </a:rPr>
              <a:t>After collected from internet, the data will be processed, explored. Several models will be applied to identify the best one for future usage.</a:t>
            </a:r>
          </a:p>
          <a:p>
            <a:pPr>
              <a:lnSpc>
                <a:spcPct val="100000"/>
              </a:lnSpc>
              <a:spcBef>
                <a:spcPts val="1400"/>
              </a:spcBef>
            </a:pPr>
            <a:r>
              <a:rPr lang="en-US" sz="2200" dirty="0">
                <a:solidFill>
                  <a:schemeClr val="accent3">
                    <a:lumMod val="25000"/>
                  </a:schemeClr>
                </a:solidFill>
                <a:latin typeface="Abadi"/>
              </a:rPr>
              <a:t>Summary of all results</a:t>
            </a:r>
          </a:p>
          <a:p>
            <a:pPr marL="800100" indent="0">
              <a:lnSpc>
                <a:spcPct val="100000"/>
              </a:lnSpc>
              <a:spcBef>
                <a:spcPts val="1400"/>
              </a:spcBef>
              <a:buNone/>
            </a:pPr>
            <a:r>
              <a:rPr lang="en-US" sz="2200" dirty="0">
                <a:solidFill>
                  <a:schemeClr val="accent3">
                    <a:lumMod val="25000"/>
                  </a:schemeClr>
                </a:solidFill>
                <a:latin typeface="Abadi"/>
              </a:rPr>
              <a:t>Based on the accuracy score of the testing data, the logistic regression model fits our purpose the best.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97365" y="1923948"/>
            <a:ext cx="7631654" cy="66424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A summary of the total number of successful and failure mission outcomes is as follow</a:t>
            </a:r>
            <a:endParaRPr lang="zh-CN" alt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图片 1" descr="图形用户界面, 文本, 应用程序&#10;&#10;已自动生成说明">
            <a:extLst>
              <a:ext uri="{FF2B5EF4-FFF2-40B4-BE49-F238E27FC236}">
                <a16:creationId xmlns:a16="http://schemas.microsoft.com/office/drawing/2014/main" id="{751EB6E9-102F-9F1E-6D54-E4C61E54AA1E}"/>
              </a:ext>
            </a:extLst>
          </p:cNvPr>
          <p:cNvPicPr>
            <a:picLocks noChangeAspect="1"/>
          </p:cNvPicPr>
          <p:nvPr/>
        </p:nvPicPr>
        <p:blipFill>
          <a:blip r:embed="rId3"/>
          <a:stretch>
            <a:fillRect/>
          </a:stretch>
        </p:blipFill>
        <p:spPr>
          <a:xfrm>
            <a:off x="3888659" y="3479200"/>
            <a:ext cx="3382296" cy="19029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16332" y="1751883"/>
            <a:ext cx="1646267" cy="379827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You will find the names of the booster which have carried the maximum payload mass from the list here: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图片 1" descr="图形用户界面, 文本, 应用程序, 聊天或短信&#10;&#10;已自动生成说明">
            <a:extLst>
              <a:ext uri="{FF2B5EF4-FFF2-40B4-BE49-F238E27FC236}">
                <a16:creationId xmlns:a16="http://schemas.microsoft.com/office/drawing/2014/main" id="{3B4FD452-1272-4B03-0DC2-AA01A04FFB6A}"/>
              </a:ext>
            </a:extLst>
          </p:cNvPr>
          <p:cNvPicPr>
            <a:picLocks noChangeAspect="1"/>
          </p:cNvPicPr>
          <p:nvPr/>
        </p:nvPicPr>
        <p:blipFill>
          <a:blip r:embed="rId3"/>
          <a:stretch>
            <a:fillRect/>
          </a:stretch>
        </p:blipFill>
        <p:spPr>
          <a:xfrm>
            <a:off x="6958394" y="1371600"/>
            <a:ext cx="1384664" cy="455725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71107" y="2132883"/>
            <a:ext cx="7705396" cy="9592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year 2015, there were two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with their booster versions and launch site names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图片 1" descr="图形用户界面, 文本, 应用程序&#10;&#10;已自动生成说明">
            <a:extLst>
              <a:ext uri="{FF2B5EF4-FFF2-40B4-BE49-F238E27FC236}">
                <a16:creationId xmlns:a16="http://schemas.microsoft.com/office/drawing/2014/main" id="{3601D477-477B-3FE6-5398-7DD543E8D2AF}"/>
              </a:ext>
            </a:extLst>
          </p:cNvPr>
          <p:cNvPicPr>
            <a:picLocks noChangeAspect="1"/>
          </p:cNvPicPr>
          <p:nvPr/>
        </p:nvPicPr>
        <p:blipFill>
          <a:blip r:embed="rId3"/>
          <a:stretch>
            <a:fillRect/>
          </a:stretch>
        </p:blipFill>
        <p:spPr>
          <a:xfrm>
            <a:off x="3360175" y="3717237"/>
            <a:ext cx="5324167" cy="10827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3849" y="2009980"/>
            <a:ext cx="8221590" cy="125417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rank of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图片 1">
            <a:extLst>
              <a:ext uri="{FF2B5EF4-FFF2-40B4-BE49-F238E27FC236}">
                <a16:creationId xmlns:a16="http://schemas.microsoft.com/office/drawing/2014/main" id="{AF8866EF-A657-2CEC-9DCD-360C21BAFE45}"/>
              </a:ext>
            </a:extLst>
          </p:cNvPr>
          <p:cNvPicPr>
            <a:picLocks noChangeAspect="1"/>
          </p:cNvPicPr>
          <p:nvPr/>
        </p:nvPicPr>
        <p:blipFill>
          <a:blip r:embed="rId3"/>
          <a:stretch>
            <a:fillRect/>
          </a:stretch>
        </p:blipFill>
        <p:spPr>
          <a:xfrm>
            <a:off x="4669094" y="3770057"/>
            <a:ext cx="2853812" cy="101395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57139" y="1604399"/>
            <a:ext cx="7398139" cy="93462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Launch sites</a:t>
            </a:r>
            <a:r>
              <a:rPr lang="en-US" sz="2200" dirty="0">
                <a:solidFill>
                  <a:schemeClr val="accent3">
                    <a:lumMod val="25000"/>
                  </a:schemeClr>
                </a:solidFill>
                <a:ea typeface="+mn-lt"/>
                <a:cs typeface="+mn-lt"/>
              </a:rPr>
              <a:t>, as shown in the map</a:t>
            </a:r>
            <a:r>
              <a:rPr lang="en-US" sz="2200" dirty="0">
                <a:solidFill>
                  <a:schemeClr val="accent3">
                    <a:lumMod val="25000"/>
                  </a:schemeClr>
                </a:solidFill>
                <a:latin typeface="Calibri"/>
                <a:cs typeface="Calibri"/>
              </a:rPr>
              <a:t>,</a:t>
            </a:r>
            <a:r>
              <a:rPr lang="en-US" sz="2200" dirty="0">
                <a:solidFill>
                  <a:schemeClr val="accent3">
                    <a:lumMod val="25000"/>
                  </a:schemeClr>
                </a:solidFill>
                <a:latin typeface="Abadi"/>
              </a:rPr>
              <a:t> were located across US with one on the west coast, and three on the east coast.</a:t>
            </a:r>
            <a:endParaRPr lang="zh-CN" alt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图片 3" descr="地图&#10;&#10;已自动生成说明">
            <a:extLst>
              <a:ext uri="{FF2B5EF4-FFF2-40B4-BE49-F238E27FC236}">
                <a16:creationId xmlns:a16="http://schemas.microsoft.com/office/drawing/2014/main" id="{5AAEB765-511A-B669-4AB6-0900E06C646D}"/>
              </a:ext>
            </a:extLst>
          </p:cNvPr>
          <p:cNvPicPr>
            <a:picLocks noChangeAspect="1"/>
          </p:cNvPicPr>
          <p:nvPr/>
        </p:nvPicPr>
        <p:blipFill>
          <a:blip r:embed="rId3"/>
          <a:stretch>
            <a:fillRect/>
          </a:stretch>
        </p:blipFill>
        <p:spPr>
          <a:xfrm>
            <a:off x="1897626" y="2807718"/>
            <a:ext cx="8101780" cy="34056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30881" y="2280367"/>
            <a:ext cx="2850719" cy="326978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CCAFS LC-40 launched the most rockets, but the success rate is not the highest. The number of babbles represents the attempts, with successes in green, and failures in red.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Attempts</a:t>
            </a:r>
          </a:p>
        </p:txBody>
      </p:sp>
      <p:pic>
        <p:nvPicPr>
          <p:cNvPr id="2" name="图片 1" descr="图示, 示意图&#10;&#10;已自动生成说明">
            <a:extLst>
              <a:ext uri="{FF2B5EF4-FFF2-40B4-BE49-F238E27FC236}">
                <a16:creationId xmlns:a16="http://schemas.microsoft.com/office/drawing/2014/main" id="{95CD3FD3-6CEC-EC6D-04FB-D3A077DB7884}"/>
              </a:ext>
            </a:extLst>
          </p:cNvPr>
          <p:cNvPicPr>
            <a:picLocks noChangeAspect="1"/>
          </p:cNvPicPr>
          <p:nvPr/>
        </p:nvPicPr>
        <p:blipFill>
          <a:blip r:embed="rId3"/>
          <a:stretch>
            <a:fillRect/>
          </a:stretch>
        </p:blipFill>
        <p:spPr>
          <a:xfrm>
            <a:off x="6027174" y="1972347"/>
            <a:ext cx="4340941" cy="367530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34236" y="1653817"/>
            <a:ext cx="8069343" cy="8489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Transportation accounts for a certain portion of the total cost, easy access to sea coast is one of the elements considered.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Access to Transportation</a:t>
            </a:r>
          </a:p>
        </p:txBody>
      </p:sp>
      <p:pic>
        <p:nvPicPr>
          <p:cNvPr id="2" name="图片 1" descr="图片包含 图形用户界面&#10;&#10;已自动生成说明">
            <a:extLst>
              <a:ext uri="{FF2B5EF4-FFF2-40B4-BE49-F238E27FC236}">
                <a16:creationId xmlns:a16="http://schemas.microsoft.com/office/drawing/2014/main" id="{01F7D11D-200D-AA5F-A07D-C1535CA0137A}"/>
              </a:ext>
            </a:extLst>
          </p:cNvPr>
          <p:cNvPicPr>
            <a:picLocks noChangeAspect="1"/>
          </p:cNvPicPr>
          <p:nvPr/>
        </p:nvPicPr>
        <p:blipFill>
          <a:blip r:embed="rId3"/>
          <a:stretch>
            <a:fillRect/>
          </a:stretch>
        </p:blipFill>
        <p:spPr>
          <a:xfrm>
            <a:off x="2241755" y="2805418"/>
            <a:ext cx="7831393" cy="32136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72784" y="1850205"/>
            <a:ext cx="2629493" cy="362620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gives an clear picture of the share of success launches for each of the site over years.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 Rates for All Sites</a:t>
            </a:r>
            <a:endParaRPr lang="zh-CN" altLang="en-US" sz="3700" dirty="0">
              <a:solidFill>
                <a:srgbClr val="0B49CB"/>
              </a:solidFill>
              <a:latin typeface="Abadi"/>
            </a:endParaRPr>
          </a:p>
        </p:txBody>
      </p:sp>
      <p:pic>
        <p:nvPicPr>
          <p:cNvPr id="2" name="图片 1" descr="图表, 饼图&#10;&#10;已自动生成说明">
            <a:extLst>
              <a:ext uri="{FF2B5EF4-FFF2-40B4-BE49-F238E27FC236}">
                <a16:creationId xmlns:a16="http://schemas.microsoft.com/office/drawing/2014/main" id="{1E86D326-FBC0-6E8D-6E6D-66C4BC4A25A1}"/>
              </a:ext>
            </a:extLst>
          </p:cNvPr>
          <p:cNvPicPr>
            <a:picLocks noChangeAspect="1"/>
          </p:cNvPicPr>
          <p:nvPr/>
        </p:nvPicPr>
        <p:blipFill>
          <a:blip r:embed="rId3"/>
          <a:stretch>
            <a:fillRect/>
          </a:stretch>
        </p:blipFill>
        <p:spPr>
          <a:xfrm>
            <a:off x="5695336" y="1642159"/>
            <a:ext cx="5102941" cy="40407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18415" y="1448237"/>
            <a:ext cx="10534764" cy="48170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indent="0">
              <a:spcBef>
                <a:spcPts val="1400"/>
              </a:spcBef>
              <a:buNone/>
            </a:pPr>
            <a:r>
              <a:rPr lang="en-US" sz="2200" dirty="0">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p>
          <a:p>
            <a:pPr>
              <a:spcBef>
                <a:spcPts val="1400"/>
              </a:spcBef>
            </a:pPr>
            <a:r>
              <a:rPr lang="en-US" sz="2200" dirty="0">
                <a:solidFill>
                  <a:schemeClr val="accent3">
                    <a:lumMod val="25000"/>
                  </a:schemeClr>
                </a:solidFill>
                <a:latin typeface="Abadi"/>
              </a:rPr>
              <a:t>Problems you want to find answers</a:t>
            </a:r>
          </a:p>
          <a:p>
            <a:pPr marL="457200" indent="0">
              <a:spcBef>
                <a:spcPts val="1400"/>
              </a:spcBef>
            </a:pPr>
            <a:r>
              <a:rPr lang="en-US" sz="2200" dirty="0">
                <a:solidFill>
                  <a:schemeClr val="accent3">
                    <a:lumMod val="25000"/>
                  </a:schemeClr>
                </a:solidFill>
                <a:latin typeface="Abadi"/>
              </a:rPr>
              <a:t>If the data is available</a:t>
            </a:r>
          </a:p>
          <a:p>
            <a:pPr marL="457200" indent="0">
              <a:spcBef>
                <a:spcPts val="1400"/>
              </a:spcBef>
            </a:pPr>
            <a:r>
              <a:rPr lang="en-US" sz="2200" dirty="0">
                <a:solidFill>
                  <a:schemeClr val="accent3">
                    <a:lumMod val="25000"/>
                  </a:schemeClr>
                </a:solidFill>
                <a:latin typeface="Abadi"/>
              </a:rPr>
              <a:t>What information it contains</a:t>
            </a:r>
          </a:p>
          <a:p>
            <a:pPr marL="457200" indent="0">
              <a:spcBef>
                <a:spcPts val="1400"/>
              </a:spcBef>
            </a:pPr>
            <a:r>
              <a:rPr lang="en-US" sz="2200" dirty="0">
                <a:solidFill>
                  <a:schemeClr val="accent3">
                    <a:lumMod val="25000"/>
                  </a:schemeClr>
                </a:solidFill>
                <a:latin typeface="Abadi"/>
              </a:rPr>
              <a:t>How it should be pre-processed</a:t>
            </a:r>
          </a:p>
          <a:p>
            <a:pPr marL="457200" indent="0">
              <a:spcBef>
                <a:spcPts val="1400"/>
              </a:spcBef>
            </a:pPr>
            <a:r>
              <a:rPr lang="en-US" sz="2200" dirty="0">
                <a:solidFill>
                  <a:schemeClr val="accent3">
                    <a:lumMod val="25000"/>
                  </a:schemeClr>
                </a:solidFill>
                <a:latin typeface="Abadi"/>
              </a:rPr>
              <a:t>What models can be applied</a:t>
            </a:r>
          </a:p>
          <a:p>
            <a:pPr marL="457200" indent="0">
              <a:spcBef>
                <a:spcPts val="1400"/>
              </a:spcBef>
            </a:pPr>
            <a:r>
              <a:rPr lang="en-US" sz="2200" dirty="0">
                <a:solidFill>
                  <a:schemeClr val="accent3">
                    <a:lumMod val="25000"/>
                  </a:schemeClr>
                </a:solidFill>
                <a:latin typeface="Abadi"/>
              </a:rPr>
              <a:t>Which model is the best based on </a:t>
            </a:r>
            <a:r>
              <a:rPr lang="en-US" sz="2200" dirty="0" err="1">
                <a:solidFill>
                  <a:schemeClr val="accent3">
                    <a:lumMod val="25000"/>
                  </a:schemeClr>
                </a:solidFill>
                <a:latin typeface="Abadi"/>
              </a:rPr>
              <a:t>eveluation</a:t>
            </a:r>
          </a:p>
          <a:p>
            <a:pPr marL="457200" indent="0">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10543" y="2329528"/>
            <a:ext cx="1739424" cy="297482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the highest success rate in launchings. </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Details on KSC LC-39A</a:t>
            </a:r>
          </a:p>
        </p:txBody>
      </p:sp>
      <p:pic>
        <p:nvPicPr>
          <p:cNvPr id="2" name="图片 1" descr="图表, 饼图&#10;&#10;已自动生成说明">
            <a:extLst>
              <a:ext uri="{FF2B5EF4-FFF2-40B4-BE49-F238E27FC236}">
                <a16:creationId xmlns:a16="http://schemas.microsoft.com/office/drawing/2014/main" id="{01A21893-2B6C-896B-EA54-C2D20922AB5E}"/>
              </a:ext>
            </a:extLst>
          </p:cNvPr>
          <p:cNvPicPr>
            <a:picLocks noChangeAspect="1"/>
          </p:cNvPicPr>
          <p:nvPr/>
        </p:nvPicPr>
        <p:blipFill>
          <a:blip r:embed="rId3"/>
          <a:stretch>
            <a:fillRect/>
          </a:stretch>
        </p:blipFill>
        <p:spPr>
          <a:xfrm>
            <a:off x="4945628" y="1664968"/>
            <a:ext cx="5606844" cy="44621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82849" y="1850205"/>
            <a:ext cx="3126502" cy="3589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等线"/>
              </a:rPr>
              <a:t>The relation between Booster version and Payload Mass is illustrated in the right. Spaceships with a mass ranging from 2000 to 3600 KG and around 5000 KG seem to perform well.</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a:t>
            </a:r>
          </a:p>
        </p:txBody>
      </p:sp>
      <p:pic>
        <p:nvPicPr>
          <p:cNvPr id="2" name="图片 1" descr="图表, 散点图&#10;&#10;已自动生成说明">
            <a:extLst>
              <a:ext uri="{FF2B5EF4-FFF2-40B4-BE49-F238E27FC236}">
                <a16:creationId xmlns:a16="http://schemas.microsoft.com/office/drawing/2014/main" id="{E6792D58-231F-853F-DA62-1B1F5E665551}"/>
              </a:ext>
            </a:extLst>
          </p:cNvPr>
          <p:cNvPicPr>
            <a:picLocks noChangeAspect="1"/>
          </p:cNvPicPr>
          <p:nvPr/>
        </p:nvPicPr>
        <p:blipFill>
          <a:blip r:embed="rId3"/>
          <a:stretch>
            <a:fillRect/>
          </a:stretch>
        </p:blipFill>
        <p:spPr>
          <a:xfrm>
            <a:off x="5188700" y="1813050"/>
            <a:ext cx="5824884" cy="34276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87281" y="2077107"/>
            <a:ext cx="2912083" cy="3198892"/>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The bar chart illustrates Logistic Regression bares the highest accuracy for testing, though its training score is not the best. On the contrary, Decision Tree does poorly on testing, with the top training score.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descr="图表, 条形图&#10;&#10;已自动生成说明">
            <a:extLst>
              <a:ext uri="{FF2B5EF4-FFF2-40B4-BE49-F238E27FC236}">
                <a16:creationId xmlns:a16="http://schemas.microsoft.com/office/drawing/2014/main" id="{BFFF300D-5660-CA6C-BB86-51A10E11B269}"/>
              </a:ext>
            </a:extLst>
          </p:cNvPr>
          <p:cNvPicPr>
            <a:picLocks noChangeAspect="1"/>
          </p:cNvPicPr>
          <p:nvPr/>
        </p:nvPicPr>
        <p:blipFill>
          <a:blip r:embed="rId3"/>
          <a:stretch>
            <a:fillRect/>
          </a:stretch>
        </p:blipFill>
        <p:spPr>
          <a:xfrm>
            <a:off x="4490884" y="1809874"/>
            <a:ext cx="6504038" cy="37175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descr="图片包含 图表&#10;&#10;已自动生成说明">
            <a:extLst>
              <a:ext uri="{FF2B5EF4-FFF2-40B4-BE49-F238E27FC236}">
                <a16:creationId xmlns:a16="http://schemas.microsoft.com/office/drawing/2014/main" id="{9DF25D6B-F9C6-7C03-B208-422815C94FAB}"/>
              </a:ext>
            </a:extLst>
          </p:cNvPr>
          <p:cNvPicPr>
            <a:picLocks noChangeAspect="1"/>
          </p:cNvPicPr>
          <p:nvPr/>
        </p:nvPicPr>
        <p:blipFill>
          <a:blip r:embed="rId3"/>
          <a:stretch>
            <a:fillRect/>
          </a:stretch>
        </p:blipFill>
        <p:spPr>
          <a:xfrm>
            <a:off x="6408174" y="2164614"/>
            <a:ext cx="3873909" cy="3290772"/>
          </a:xfrm>
          <a:prstGeom prst="rect">
            <a:avLst/>
          </a:prstGeom>
        </p:spPr>
      </p:pic>
      <p:sp>
        <p:nvSpPr>
          <p:cNvPr id="6" name="Content Placeholder 4">
            <a:extLst>
              <a:ext uri="{FF2B5EF4-FFF2-40B4-BE49-F238E27FC236}">
                <a16:creationId xmlns:a16="http://schemas.microsoft.com/office/drawing/2014/main" id="{46FFA29B-7832-7E63-4648-54449CD5D571}"/>
              </a:ext>
            </a:extLst>
          </p:cNvPr>
          <p:cNvSpPr txBox="1">
            <a:spLocks/>
          </p:cNvSpPr>
          <p:nvPr/>
        </p:nvSpPr>
        <p:spPr>
          <a:xfrm>
            <a:off x="1291120" y="2344993"/>
            <a:ext cx="3922736" cy="314791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confusion Matrix on the right shows how the logistic regression model behaves when predicting successful landings. Out of 18 testing landing records, it correctly predicted 12 successful ones and all three failures. It did wrongly labeled three successful landings as failed.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payload mass is an element closely related to the success of landing</a:t>
            </a:r>
            <a:endParaRPr lang="en-US" altLang="zh-CN"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Over the years, the success rates are getting higher with more experience was accumulated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It is possible to predict if a landing will success from the studied model with an accuracy of 84%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011334" y="2412587"/>
            <a:ext cx="8708923" cy="12050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Please note the datasets used for portion of the analysis might be different on format, and getting familiar with each dataset is critical in conducting effective analysis.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46211" y="133043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600" dirty="0">
                <a:solidFill>
                  <a:schemeClr val="bg2">
                    <a:lumMod val="50000"/>
                  </a:schemeClr>
                </a:solidFill>
                <a:latin typeface="Abadi"/>
              </a:rPr>
              <a:t>        </a:t>
            </a:r>
            <a:r>
              <a:rPr lang="en-US" sz="8800" dirty="0">
                <a:solidFill>
                  <a:schemeClr val="accent3">
                    <a:lumMod val="25000"/>
                  </a:schemeClr>
                </a:solidFill>
                <a:latin typeface="Abadi"/>
              </a:rPr>
              <a:t>Data is collected from </a:t>
            </a:r>
            <a:r>
              <a:rPr lang="en-US" sz="8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www.spacexdata.com</a:t>
            </a:r>
            <a:r>
              <a:rPr lang="en-US" sz="8800" dirty="0">
                <a:solidFill>
                  <a:schemeClr val="accent3">
                    <a:lumMod val="25000"/>
                  </a:schemeClr>
                </a:solidFill>
                <a:latin typeface="Abadi"/>
              </a:rPr>
              <a:t> and www.wikipidia.org</a:t>
            </a:r>
            <a:endParaRPr lang="en-US" sz="880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8800" dirty="0">
                <a:solidFill>
                  <a:schemeClr val="accent3">
                    <a:lumMod val="25000"/>
                  </a:schemeClr>
                </a:solidFill>
                <a:latin typeface="Abadi"/>
              </a:rPr>
              <a:t>       A binary variable is created to reflect if the landing is </a:t>
            </a:r>
            <a:r>
              <a:rPr lang="en-US" sz="8800" dirty="0" err="1">
                <a:solidFill>
                  <a:schemeClr val="accent3">
                    <a:lumMod val="25000"/>
                  </a:schemeClr>
                </a:solidFill>
                <a:latin typeface="Abadi"/>
              </a:rPr>
              <a:t>sucessful</a:t>
            </a:r>
            <a:r>
              <a:rPr lang="en-US" sz="88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       Python's machine learning power provides a simple way to pre-process,                 normalize, slice the data and apply models to it. With the scores calculated           automatically, the best model will be selected for application.</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67205" y="1714548"/>
            <a:ext cx="9102213" cy="376186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were collected through the following steps in brief:</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latin typeface="Abadi"/>
              </a:rPr>
              <a:t>         Request to the SpaceX API</a:t>
            </a:r>
          </a:p>
          <a:p>
            <a:pPr marL="0" indent="0">
              <a:buNone/>
            </a:pPr>
            <a:r>
              <a:rPr lang="en-US" sz="2200" dirty="0">
                <a:solidFill>
                  <a:schemeClr val="accent3">
                    <a:lumMod val="25000"/>
                  </a:schemeClr>
                </a:solidFill>
                <a:latin typeface="Abadi"/>
              </a:rPr>
              <a:t>         Clean the requested data</a:t>
            </a:r>
            <a:endParaRPr lang="en-US">
              <a:solidFill>
                <a:schemeClr val="accent3">
                  <a:lumMod val="25000"/>
                </a:schemeClr>
              </a:solidFill>
            </a:endParaRPr>
          </a:p>
          <a:p>
            <a:pPr marL="0" indent="0">
              <a:buNone/>
            </a:pPr>
            <a:r>
              <a:rPr lang="en-US" sz="2200" dirty="0">
                <a:solidFill>
                  <a:schemeClr val="accent3">
                    <a:lumMod val="25000"/>
                  </a:schemeClr>
                </a:solidFill>
                <a:latin typeface="Abadi"/>
              </a:rPr>
              <a:t>         Extract a Falcon 9 launch records HTML table from Wikipedia</a:t>
            </a:r>
          </a:p>
          <a:p>
            <a:pPr marL="0" indent="0">
              <a:buNone/>
            </a:pPr>
            <a:r>
              <a:rPr lang="en-US" sz="2200" dirty="0">
                <a:solidFill>
                  <a:schemeClr val="accent3">
                    <a:lumMod val="25000"/>
                  </a:schemeClr>
                </a:solidFill>
                <a:latin typeface="Abadi"/>
              </a:rPr>
              <a:t>         Parse the table and convert it into a Pandas data frame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195488"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Please refer to the code in </a:t>
            </a:r>
            <a:r>
              <a:rPr lang="en-US" sz="2200" dirty="0" err="1">
                <a:solidFill>
                  <a:schemeClr val="accent3">
                    <a:lumMod val="25000"/>
                  </a:schemeClr>
                </a:solidFill>
                <a:latin typeface="Abadi"/>
              </a:rPr>
              <a:t>Githut</a:t>
            </a:r>
            <a:r>
              <a:rPr lang="en-US" sz="2200" dirty="0">
                <a:solidFill>
                  <a:schemeClr val="accent3">
                    <a:lumMod val="25000"/>
                  </a:schemeClr>
                </a:solidFill>
                <a:latin typeface="Abadi"/>
              </a:rPr>
              <a:t> for detail of the data collection step.</a:t>
            </a:r>
            <a:endParaRPr lang="zh-CN" alt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ea typeface="+mn-lt"/>
                <a:cs typeface="+mn-lt"/>
                <a:hlinkClick r:id="rId3"/>
              </a:rPr>
              <a:t>testrepro/wk1-jupyter-labs-spacex-data-collection-api .ipynb at main · zswlx/testrepro (github.com)</a:t>
            </a:r>
            <a:endParaRPr lang="en-US">
              <a:cs typeface="Calibri" panose="020F0502020204030204"/>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59282" y="2210159"/>
            <a:ext cx="10126560"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ea typeface="+mn-lt"/>
                <a:cs typeface="+mn-lt"/>
              </a:rPr>
              <a:t>Please refer to the code in </a:t>
            </a:r>
            <a:r>
              <a:rPr lang="en-US" sz="2200" dirty="0" err="1">
                <a:solidFill>
                  <a:schemeClr val="accent3">
                    <a:lumMod val="25000"/>
                  </a:schemeClr>
                </a:solidFill>
                <a:ea typeface="+mn-lt"/>
                <a:cs typeface="+mn-lt"/>
              </a:rPr>
              <a:t>Githut</a:t>
            </a:r>
            <a:r>
              <a:rPr lang="en-US" sz="2200" dirty="0">
                <a:solidFill>
                  <a:schemeClr val="accent3">
                    <a:lumMod val="25000"/>
                  </a:schemeClr>
                </a:solidFill>
                <a:ea typeface="+mn-lt"/>
                <a:cs typeface="+mn-lt"/>
              </a:rPr>
              <a:t> for detail of the data Scraping step.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ea typeface="+mn-lt"/>
                <a:cs typeface="+mn-lt"/>
                <a:hlinkClick r:id="rId3"/>
              </a:rPr>
              <a:t>testrepro/wk1-jupyter-labs-webscraping.ipynb at main · zswlx/testrepro (github.com)</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宽屏</PresentationFormat>
  <Paragraphs>234</Paragraphs>
  <Slides>47</Slides>
  <Notes>4</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1107</cp:revision>
  <dcterms:created xsi:type="dcterms:W3CDTF">2021-04-29T18:58:34Z</dcterms:created>
  <dcterms:modified xsi:type="dcterms:W3CDTF">2023-12-03T19:01:13Z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